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Lexend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90C6732-4549-4FBB-B6CB-F55DAD326701}">
  <a:tblStyle styleId="{C90C6732-4549-4FBB-B6CB-F55DAD3267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Lexend-bold.fntdata"/><Relationship Id="rId10" Type="http://schemas.openxmlformats.org/officeDocument/2006/relationships/slide" Target="slides/slide4.xml"/><Relationship Id="rId32" Type="http://schemas.openxmlformats.org/officeDocument/2006/relationships/font" Target="fonts/Lexend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1c49e4414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1c49e4414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1ca44b84d1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1ca44b84d1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1ca44b84d1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1ca44b84d1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1ca44b84d1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1ca44b84d1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1ca44b84d1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1ca44b84d1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1cab9fd8d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1cab9fd8d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1cab9fd8d9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1cab9fd8d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1cab9fd8d9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1cab9fd8d9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1cab9fd8d9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1cab9fd8d9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1cab9fd8d9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1cab9fd8d9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1cab9fd8d9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1cab9fd8d9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1ca44b84d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1ca44b84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1cab9fd8d9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1cab9fd8d9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1cab9fd8d9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1cab9fd8d9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1cab9fd8d9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1cab9fd8d9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ffca1570d7c0fad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2ffca1570d7c0fad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ffca1570d7c0fad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ffca1570d7c0fad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1c610a87a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1c610a87a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ca44b84d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ca44b84d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1ca44b84d1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1ca44b84d1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1ca44b84d1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1ca44b84d1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1ca44b84d1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1ca44b84d1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1ca44b84d1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1ca44b84d1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ca44b84d1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1ca44b84d1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1ca44b84d1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1ca44b84d1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">
  <p:cSld name="TITLE_3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43200" y="583225"/>
            <a:ext cx="3146400" cy="1091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exend"/>
                <a:ea typeface="Lexend"/>
                <a:cs typeface="Lexend"/>
                <a:sym typeface="Lexend"/>
              </a:rPr>
              <a:t>Prof. Alessandro Carrega</a:t>
            </a:r>
            <a:endParaRPr sz="19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Lexend"/>
                <a:ea typeface="Lexend"/>
                <a:cs typeface="Lexend"/>
                <a:sym typeface="Lexend"/>
              </a:rPr>
              <a:t>alessandro.carrega@unige.it</a:t>
            </a:r>
            <a:endParaRPr i="1" sz="1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1007175" y="1750825"/>
            <a:ext cx="1131900" cy="5289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"/>
                <a:ea typeface="Lexend"/>
                <a:cs typeface="Lexend"/>
                <a:sym typeface="Lexend"/>
              </a:rPr>
              <a:t>Lesson</a:t>
            </a:r>
            <a:r>
              <a:rPr lang="en">
                <a:latin typeface="Lexend"/>
                <a:ea typeface="Lexend"/>
                <a:cs typeface="Lexend"/>
                <a:sym typeface="Lexend"/>
              </a:rPr>
              <a:t> 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789600" y="4011500"/>
            <a:ext cx="5033100" cy="7071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Ph.D. Course in Cyber Security for Cloud Computing</a:t>
            </a:r>
            <a:endParaRPr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from zero to hero</a:t>
            </a:r>
            <a:endParaRPr i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2216400" y="1747475"/>
            <a:ext cx="4711200" cy="2186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1586725" y="1750825"/>
            <a:ext cx="530400" cy="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/>
          <p:nvPr/>
        </p:nvSpPr>
        <p:spPr>
          <a:xfrm>
            <a:off x="5674950" y="202125"/>
            <a:ext cx="2377500" cy="528900"/>
          </a:xfrm>
          <a:prstGeom prst="rect">
            <a:avLst/>
          </a:prstGeom>
          <a:solidFill>
            <a:srgbClr val="51BD85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exend"/>
                <a:ea typeface="Lexend"/>
                <a:cs typeface="Lexend"/>
                <a:sym typeface="Lexend"/>
              </a:rPr>
              <a:t>14</a:t>
            </a:r>
            <a:r>
              <a:rPr baseline="30000" lang="en" sz="2000">
                <a:latin typeface="Lexend"/>
                <a:ea typeface="Lexend"/>
                <a:cs typeface="Lexend"/>
                <a:sym typeface="Lexend"/>
              </a:rPr>
              <a:t>th</a:t>
            </a:r>
            <a:r>
              <a:rPr lang="en" sz="2000">
                <a:latin typeface="Lexend"/>
                <a:ea typeface="Lexend"/>
                <a:cs typeface="Lexend"/>
                <a:sym typeface="Lexend"/>
              </a:rPr>
              <a:t> January 2025</a:t>
            </a:r>
            <a:endParaRPr sz="20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3item 3sub">
  <p:cSld name="CUSTOM_13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3item 3sub [top] [num]">
  <p:cSld name="CUSTOM_13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2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" name="Google Shape;87;p12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88" name="Google Shape;88;p12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3item 3sub [num]">
  <p:cSld name="CUSTOM_13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3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4item 4sub [top] [num]">
  <p:cSld name="CUSTOM_13_1_4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4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05" name="Google Shape;105;p1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07" name="Google Shape;107;p14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8" name="Google Shape;108;p14"/>
          <p:cNvSpPr txBox="1"/>
          <p:nvPr>
            <p:ph idx="9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14"/>
          <p:cNvSpPr txBox="1"/>
          <p:nvPr>
            <p:ph idx="1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4item 4sub [num]">
  <p:cSld name="CUSTOM_13_1_4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2" name="Google Shape;112;p15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6" name="Google Shape;116;p15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17" name="Google Shape;117;p1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5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19" name="Google Shape;119;p15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idx="9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5item 5sub">
  <p:cSld name="CUSTOM_13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3" name="Google Shape;123;p16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4" name="Google Shape;124;p16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6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6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7" name="Google Shape;127;p16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28" name="Google Shape;128;p1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16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30" name="Google Shape;130;p16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1" name="Google Shape;131;p16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2" name="Google Shape;132;p16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5item 5sub [top] [num]">
  <p:cSld name="CUSTOM_13_1_1_1_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5" name="Google Shape;135;p17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6" name="Google Shape;136;p17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7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7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9" name="Google Shape;139;p17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40" name="Google Shape;140;p17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1" name="Google Shape;141;p17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42" name="Google Shape;142;p17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3" name="Google Shape;143;p17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4" name="Google Shape;144;p17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45" name="Google Shape;145;p17"/>
          <p:cNvSpPr txBox="1"/>
          <p:nvPr>
            <p:ph idx="14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6" name="Google Shape;146;p17"/>
          <p:cNvSpPr txBox="1"/>
          <p:nvPr>
            <p:ph idx="1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5item 5sub [num]">
  <p:cSld name="CUSTOM_13_1_1_1_2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9" name="Google Shape;149;p18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0" name="Google Shape;150;p18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8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18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3" name="Google Shape;153;p18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54" name="Google Shape;154;p18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18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56" name="Google Shape;156;p18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7" name="Google Shape;157;p18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8" name="Google Shape;158;p18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59" name="Google Shape;159;p18"/>
          <p:cNvSpPr txBox="1"/>
          <p:nvPr>
            <p:ph idx="14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a">
  <p:cSld name="CUSTOM_15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/>
          <p:nvPr/>
        </p:nvSpPr>
        <p:spPr>
          <a:xfrm>
            <a:off x="935550" y="1111474"/>
            <a:ext cx="7315200" cy="36576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>
                <a:latin typeface="Lexend"/>
                <a:ea typeface="Lexend"/>
                <a:cs typeface="Lexend"/>
                <a:sym typeface="Lexend"/>
              </a:rPr>
              <a:t> Q/A</a:t>
            </a:r>
            <a:endParaRPr sz="150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End of Lesson</a:t>
            </a:r>
            <a:endParaRPr b="1"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a woman with her mouth open and the words &quot; i have questions &quot; above her (Provided by Tenor)" id="163" name="Google Shape;16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30838" y="1190338"/>
            <a:ext cx="2219325" cy="22193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2item [top] [num]">
  <p:cSld name="TITLE_3_1_1_1_1_1_1_1_1_1_1_2_1_5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" type="body"/>
          </p:nvPr>
        </p:nvSpPr>
        <p:spPr>
          <a:xfrm>
            <a:off x="274325" y="1208200"/>
            <a:ext cx="6812400" cy="14631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2" type="body"/>
          </p:nvPr>
        </p:nvSpPr>
        <p:spPr>
          <a:xfrm>
            <a:off x="1574875" y="3036450"/>
            <a:ext cx="6858000" cy="14631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9pPr>
          </a:lstStyle>
          <a:p/>
        </p:txBody>
      </p:sp>
      <p:sp>
        <p:nvSpPr>
          <p:cNvPr id="22" name="Google Shape;22;p3"/>
          <p:cNvSpPr txBox="1"/>
          <p:nvPr>
            <p:ph idx="4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1item 1sub [num]">
  <p:cSld name="TITLE_3_1_1_1_1_1_1_1_1_1_1_2_1_4_1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" type="body"/>
          </p:nvPr>
        </p:nvSpPr>
        <p:spPr>
          <a:xfrm>
            <a:off x="274325" y="1579625"/>
            <a:ext cx="6858000" cy="28290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2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3item [top] [num]">
  <p:cSld name="TITLE_3_1_1_1_1_1_1_1_1_1_1_2_1_3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idx="1" type="body"/>
          </p:nvPr>
        </p:nvSpPr>
        <p:spPr>
          <a:xfrm>
            <a:off x="274320" y="1188720"/>
            <a:ext cx="6812400" cy="1097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1188720" y="2468880"/>
            <a:ext cx="6858000" cy="1097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3" type="body"/>
          </p:nvPr>
        </p:nvSpPr>
        <p:spPr>
          <a:xfrm>
            <a:off x="2103120" y="3749040"/>
            <a:ext cx="6858000" cy="1097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4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9pPr>
          </a:lstStyle>
          <a:p/>
        </p:txBody>
      </p:sp>
      <p:sp>
        <p:nvSpPr>
          <p:cNvPr id="34" name="Google Shape;34;p5"/>
          <p:cNvSpPr txBox="1"/>
          <p:nvPr>
            <p:ph idx="5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2item 2sub [num]">
  <p:cSld name="TITLE_3_1_1_1_1_1_1_1_1_1_1_2_1_2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2item 2sub [top] [num]">
  <p:cSld name="TITLE_3_1_1_1_1_1_1_1_1_1_1_2_1_2_1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49" name="Google Shape;49;p7"/>
          <p:cNvSpPr txBox="1"/>
          <p:nvPr>
            <p:ph idx="6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5item [top] [num]">
  <p:cSld name="TITLE_3_1_1_1_1_1_1_1_1_1_1_2_1_1_1_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" type="body"/>
          </p:nvPr>
        </p:nvSpPr>
        <p:spPr>
          <a:xfrm>
            <a:off x="1188720" y="2103120"/>
            <a:ext cx="4389000" cy="5487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2" type="body"/>
          </p:nvPr>
        </p:nvSpPr>
        <p:spPr>
          <a:xfrm>
            <a:off x="274320" y="1371588"/>
            <a:ext cx="4389000" cy="5487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3" type="body"/>
          </p:nvPr>
        </p:nvSpPr>
        <p:spPr>
          <a:xfrm>
            <a:off x="3017520" y="3566160"/>
            <a:ext cx="43890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4" type="body"/>
          </p:nvPr>
        </p:nvSpPr>
        <p:spPr>
          <a:xfrm>
            <a:off x="2103120" y="2834640"/>
            <a:ext cx="43890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5" type="body"/>
          </p:nvPr>
        </p:nvSpPr>
        <p:spPr>
          <a:xfrm>
            <a:off x="3931920" y="4297680"/>
            <a:ext cx="4389000" cy="5487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6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58" name="Google Shape;58;p8"/>
          <p:cNvSpPr txBox="1"/>
          <p:nvPr>
            <p:ph idx="7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4item [top] [num]">
  <p:cSld name="TITLE_3_1_1_1_1_1_1_1_1_1_1_2_1_1_1_1_3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idx="1" type="body"/>
          </p:nvPr>
        </p:nvSpPr>
        <p:spPr>
          <a:xfrm>
            <a:off x="1188720" y="2194560"/>
            <a:ext cx="4389000" cy="6402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274320" y="1371588"/>
            <a:ext cx="4389000" cy="64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3" type="body"/>
          </p:nvPr>
        </p:nvSpPr>
        <p:spPr>
          <a:xfrm>
            <a:off x="3017520" y="3840480"/>
            <a:ext cx="4389000" cy="6402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4" type="body"/>
          </p:nvPr>
        </p:nvSpPr>
        <p:spPr>
          <a:xfrm>
            <a:off x="2103120" y="3017520"/>
            <a:ext cx="43890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9pPr>
          </a:lstStyle>
          <a:p/>
        </p:txBody>
      </p:sp>
      <p:sp>
        <p:nvSpPr>
          <p:cNvPr id="66" name="Google Shape;66;p9"/>
          <p:cNvSpPr txBox="1"/>
          <p:nvPr>
            <p:ph idx="6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only [top] [num]">
  <p:cSld name="CUSTOM_4_1_1_2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2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0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"/>
              <a:buNone/>
              <a:defRPr sz="3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14575" y="2355900"/>
            <a:ext cx="5340900" cy="20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" name="Google Shape;8;p1"/>
          <p:cNvSpPr txBox="1"/>
          <p:nvPr/>
        </p:nvSpPr>
        <p:spPr>
          <a:xfrm>
            <a:off x="8226351" y="182880"/>
            <a:ext cx="548700" cy="548700"/>
          </a:xfrm>
          <a:prstGeom prst="rect">
            <a:avLst/>
          </a:prstGeom>
          <a:solidFill>
            <a:srgbClr val="51BD85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2200">
                <a:solidFill>
                  <a:srgbClr val="1D1D1D"/>
                </a:solidFill>
                <a:latin typeface="Lexend"/>
                <a:ea typeface="Lexend"/>
                <a:cs typeface="Lexend"/>
                <a:sym typeface="Lexend"/>
              </a:rPr>
              <a:t>‹#›</a:t>
            </a:fld>
            <a:endParaRPr b="1" sz="2200">
              <a:solidFill>
                <a:srgbClr val="1D1D1D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72">
          <p15:clr>
            <a:srgbClr val="E46962"/>
          </p15:clr>
        </p15:guide>
        <p15:guide id="2" pos="738">
          <p15:clr>
            <a:srgbClr val="E46962"/>
          </p15:clr>
        </p15:guide>
        <p15:guide id="3" pos="405">
          <p15:clr>
            <a:srgbClr val="E46962"/>
          </p15:clr>
        </p15:guide>
        <p15:guide id="4" pos="1396">
          <p15:clr>
            <a:srgbClr val="E46962"/>
          </p15:clr>
        </p15:guide>
        <p15:guide id="5" pos="1067">
          <p15:clr>
            <a:srgbClr val="E46962"/>
          </p15:clr>
        </p15:guide>
        <p15:guide id="6" pos="1725">
          <p15:clr>
            <a:srgbClr val="E46962"/>
          </p15:clr>
        </p15:guide>
        <p15:guide id="7" pos="2054">
          <p15:clr>
            <a:srgbClr val="E46962"/>
          </p15:clr>
        </p15:guide>
        <p15:guide id="8" pos="2387">
          <p15:clr>
            <a:srgbClr val="E46962"/>
          </p15:clr>
        </p15:guide>
        <p15:guide id="9" pos="2720">
          <p15:clr>
            <a:srgbClr val="E46962"/>
          </p15:clr>
        </p15:guide>
        <p15:guide id="10" pos="3049">
          <p15:clr>
            <a:srgbClr val="E46962"/>
          </p15:clr>
        </p15:guide>
        <p15:guide id="11" pos="3378">
          <p15:clr>
            <a:srgbClr val="E46962"/>
          </p15:clr>
        </p15:guide>
        <p15:guide id="12" pos="3706">
          <p15:clr>
            <a:srgbClr val="E46962"/>
          </p15:clr>
        </p15:guide>
        <p15:guide id="13" pos="4035">
          <p15:clr>
            <a:srgbClr val="E46962"/>
          </p15:clr>
        </p15:guide>
        <p15:guide id="14" pos="4364">
          <p15:clr>
            <a:srgbClr val="E46962"/>
          </p15:clr>
        </p15:guide>
        <p15:guide id="15" pos="4693">
          <p15:clr>
            <a:srgbClr val="E46962"/>
          </p15:clr>
        </p15:guide>
        <p15:guide id="16" pos="5025">
          <p15:clr>
            <a:srgbClr val="E46962"/>
          </p15:clr>
        </p15:guide>
        <p15:guide id="17" pos="5355">
          <p15:clr>
            <a:srgbClr val="E46962"/>
          </p15:clr>
        </p15:guide>
        <p15:guide id="18" pos="5688">
          <p15:clr>
            <a:srgbClr val="E46962"/>
          </p15:clr>
        </p15:guide>
        <p15:guide id="19" orient="horz" pos="72">
          <p15:clr>
            <a:srgbClr val="E46962"/>
          </p15:clr>
        </p15:guide>
        <p15:guide id="20" orient="horz" pos="417">
          <p15:clr>
            <a:srgbClr val="E46962"/>
          </p15:clr>
        </p15:guide>
        <p15:guide id="21" orient="horz" pos="415">
          <p15:clr>
            <a:srgbClr val="E46962"/>
          </p15:clr>
        </p15:guide>
        <p15:guide id="22" orient="horz" pos="761">
          <p15:clr>
            <a:srgbClr val="E46962"/>
          </p15:clr>
        </p15:guide>
        <p15:guide id="23" orient="horz" pos="1101">
          <p15:clr>
            <a:srgbClr val="E46962"/>
          </p15:clr>
        </p15:guide>
        <p15:guide id="24" orient="horz" pos="1449">
          <p15:clr>
            <a:srgbClr val="E46962"/>
          </p15:clr>
        </p15:guide>
        <p15:guide id="25" orient="horz" pos="1791">
          <p15:clr>
            <a:srgbClr val="E46962"/>
          </p15:clr>
        </p15:guide>
        <p15:guide id="26" orient="horz" pos="2134">
          <p15:clr>
            <a:srgbClr val="E46962"/>
          </p15:clr>
        </p15:guide>
        <p15:guide id="27" orient="horz" pos="2479">
          <p15:clr>
            <a:srgbClr val="E46962"/>
          </p15:clr>
        </p15:guide>
        <p15:guide id="28" orient="horz" pos="2825">
          <p15:clr>
            <a:srgbClr val="E46962"/>
          </p15:clr>
        </p15:guide>
        <p15:guide id="29" orient="horz" pos="3166">
          <p15:clr>
            <a:srgbClr val="E46962"/>
          </p15:clr>
        </p15:guide>
        <p15:guide id="30" pos="184">
          <p15:clr>
            <a:srgbClr val="E46962"/>
          </p15:clr>
        </p15:guide>
        <p15:guide id="31" orient="horz" pos="184">
          <p15:clr>
            <a:srgbClr val="E46962"/>
          </p15:clr>
        </p15:guide>
        <p15:guide id="32" pos="5576">
          <p15:clr>
            <a:srgbClr val="E46962"/>
          </p15:clr>
        </p15:guide>
        <p15:guide id="33" orient="horz" pos="1620">
          <p15:clr>
            <a:srgbClr val="E46962"/>
          </p15:clr>
        </p15:guide>
        <p15:guide id="34" orient="horz" pos="1716">
          <p15:clr>
            <a:srgbClr val="E46962"/>
          </p15:clr>
        </p15:guide>
        <p15:guide id="35" orient="horz" pos="3059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 txBox="1"/>
          <p:nvPr>
            <p:ph type="title"/>
          </p:nvPr>
        </p:nvSpPr>
        <p:spPr>
          <a:xfrm>
            <a:off x="2216400" y="1747475"/>
            <a:ext cx="4711200" cy="21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59"/>
              <a:t>Network Security Protocols</a:t>
            </a:r>
            <a:endParaRPr sz="3759"/>
          </a:p>
        </p:txBody>
      </p:sp>
      <p:sp>
        <p:nvSpPr>
          <p:cNvPr id="169" name="Google Shape;169;p20"/>
          <p:cNvSpPr txBox="1"/>
          <p:nvPr>
            <p:ph idx="1" type="subTitle"/>
          </p:nvPr>
        </p:nvSpPr>
        <p:spPr>
          <a:xfrm>
            <a:off x="1586725" y="1750825"/>
            <a:ext cx="530400" cy="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9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Configure SSH to use strong encryption algorithms and disable weak ciphers</a:t>
            </a:r>
            <a:endParaRPr sz="1600"/>
          </a:p>
        </p:txBody>
      </p:sp>
      <p:sp>
        <p:nvSpPr>
          <p:cNvPr id="281" name="Google Shape;281;p29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Enforce strong, unique passwords or use public-key authentication</a:t>
            </a:r>
            <a:endParaRPr sz="3000"/>
          </a:p>
        </p:txBody>
      </p:sp>
      <p:sp>
        <p:nvSpPr>
          <p:cNvPr id="282" name="Google Shape;282;p29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Implement measures to protect against SSH brute-force attacks</a:t>
            </a:r>
            <a:endParaRPr sz="1800"/>
          </a:p>
        </p:txBody>
      </p:sp>
      <p:sp>
        <p:nvSpPr>
          <p:cNvPr id="283" name="Google Shape;283;p29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Strong </a:t>
            </a:r>
            <a:r>
              <a:rPr lang="en"/>
              <a:t>Password Policies</a:t>
            </a:r>
            <a:endParaRPr sz="1600"/>
          </a:p>
        </p:txBody>
      </p:sp>
      <p:sp>
        <p:nvSpPr>
          <p:cNvPr id="284" name="Google Shape;284;p29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SSH Port Scanning Protection</a:t>
            </a:r>
            <a:endParaRPr sz="1800"/>
          </a:p>
        </p:txBody>
      </p:sp>
      <p:sp>
        <p:nvSpPr>
          <p:cNvPr id="285" name="Google Shape;285;p29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Securely store and manage SSH private keys</a:t>
            </a:r>
            <a:endParaRPr sz="2000"/>
          </a:p>
        </p:txBody>
      </p:sp>
      <p:sp>
        <p:nvSpPr>
          <p:cNvPr id="286" name="Google Shape;286;p29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SSH Key Management</a:t>
            </a:r>
            <a:endParaRPr sz="1900"/>
          </a:p>
        </p:txBody>
      </p:sp>
      <p:sp>
        <p:nvSpPr>
          <p:cNvPr id="287" name="Google Shape;287;p29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</p:txBody>
      </p:sp>
      <p:sp>
        <p:nvSpPr>
          <p:cNvPr id="288" name="Google Shape;288;p29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Two-Factor Authentication (2FA)</a:t>
            </a:r>
            <a:endParaRPr/>
          </a:p>
        </p:txBody>
      </p:sp>
      <p:sp>
        <p:nvSpPr>
          <p:cNvPr id="289" name="Google Shape;289;p29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Enable 2FA for additional security</a:t>
            </a:r>
            <a:endParaRPr sz="2100"/>
          </a:p>
        </p:txBody>
      </p:sp>
      <p:sp>
        <p:nvSpPr>
          <p:cNvPr id="290" name="Google Shape;290;p29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 Configuration</a:t>
            </a:r>
            <a:endParaRPr/>
          </a:p>
        </p:txBody>
      </p:sp>
      <p:sp>
        <p:nvSpPr>
          <p:cNvPr id="291" name="Google Shape;291;p29"/>
          <p:cNvSpPr txBox="1"/>
          <p:nvPr>
            <p:ph idx="14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 in Cloud</a:t>
            </a:r>
            <a:endParaRPr/>
          </a:p>
        </p:txBody>
      </p:sp>
      <p:sp>
        <p:nvSpPr>
          <p:cNvPr id="292" name="Google Shape;292;p29"/>
          <p:cNvSpPr txBox="1"/>
          <p:nvPr>
            <p:ph idx="1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0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98" name="Google Shape;298;p30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99" name="Google Shape;299;p30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00" name="Google Shape;300;p30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00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What is Simple Network Management Protocol for Cloud</a:t>
            </a:r>
            <a:endParaRPr b="1" i="0" sz="1000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01" name="Google Shape;301;p30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02" name="Google Shape;302;p30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03" name="Google Shape;303;p30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04" name="Google Shape;304;p30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SNMP</a:t>
            </a:r>
            <a:endParaRPr/>
          </a:p>
        </p:txBody>
      </p:sp>
      <p:sp>
        <p:nvSpPr>
          <p:cNvPr id="305" name="Google Shape;305;p30"/>
          <p:cNvSpPr/>
          <p:nvPr/>
        </p:nvSpPr>
        <p:spPr>
          <a:xfrm>
            <a:off x="5492800" y="257275"/>
            <a:ext cx="506400" cy="399900"/>
          </a:xfrm>
          <a:prstGeom prst="cube">
            <a:avLst>
              <a:gd fmla="val 25000" name="adj"/>
            </a:avLst>
          </a:prstGeom>
          <a:solidFill>
            <a:srgbClr val="D8E4D6"/>
          </a:solidFill>
          <a:ln cap="flat" cmpd="sng" w="9525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1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06" name="Google Shape;306;p30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0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308" name="Google Shape;308;p30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1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Monitors the health and performance of network devices, such as routers, switches, and firewalls</a:t>
            </a:r>
            <a:endParaRPr sz="2100"/>
          </a:p>
        </p:txBody>
      </p:sp>
      <p:sp>
        <p:nvSpPr>
          <p:cNvPr id="314" name="Google Shape;314;p31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Detects network and system failures and generates alerts</a:t>
            </a:r>
            <a:endParaRPr sz="2600"/>
          </a:p>
        </p:txBody>
      </p:sp>
      <p:sp>
        <p:nvSpPr>
          <p:cNvPr id="315" name="Google Shape;315;p3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SNMP</a:t>
            </a:r>
            <a:endParaRPr/>
          </a:p>
        </p:txBody>
      </p:sp>
      <p:sp>
        <p:nvSpPr>
          <p:cNvPr id="316" name="Google Shape;316;p31"/>
          <p:cNvSpPr/>
          <p:nvPr/>
        </p:nvSpPr>
        <p:spPr>
          <a:xfrm>
            <a:off x="5492800" y="257275"/>
            <a:ext cx="506400" cy="399900"/>
          </a:xfrm>
          <a:prstGeom prst="cube">
            <a:avLst>
              <a:gd fmla="val 25000" name="adj"/>
            </a:avLst>
          </a:prstGeom>
          <a:solidFill>
            <a:srgbClr val="D8E4D6"/>
          </a:solidFill>
          <a:ln cap="flat" cmpd="sng" w="9525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2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17" name="Google Shape;317;p31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Tracks the utilization of cloud resources, including virtual machines, storage, and network bandwidth</a:t>
            </a:r>
            <a:endParaRPr sz="2000"/>
          </a:p>
        </p:txBody>
      </p:sp>
      <p:sp>
        <p:nvSpPr>
          <p:cNvPr id="318" name="Google Shape;318;p31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Network Device Monitoring</a:t>
            </a:r>
            <a:endParaRPr sz="1600"/>
          </a:p>
        </p:txBody>
      </p:sp>
      <p:sp>
        <p:nvSpPr>
          <p:cNvPr id="319" name="Google Shape;319;p31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Cloud Resource Monitoring</a:t>
            </a:r>
            <a:endParaRPr sz="1700"/>
          </a:p>
        </p:txBody>
      </p:sp>
      <p:sp>
        <p:nvSpPr>
          <p:cNvPr id="320" name="Google Shape;320;p31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Fault Detection and Alerting</a:t>
            </a:r>
            <a:endParaRPr sz="1600"/>
          </a:p>
        </p:txBody>
      </p:sp>
      <p:sp>
        <p:nvSpPr>
          <p:cNvPr id="321" name="Google Shape;321;p31"/>
          <p:cNvSpPr/>
          <p:nvPr/>
        </p:nvSpPr>
        <p:spPr>
          <a:xfrm>
            <a:off x="6897050" y="4536023"/>
            <a:ext cx="1820700" cy="460800"/>
          </a:xfrm>
          <a:prstGeom prst="bevel">
            <a:avLst>
              <a:gd fmla="val 12500" name="adj"/>
            </a:avLst>
          </a:prstGeom>
          <a:solidFill>
            <a:srgbClr val="DBC89F"/>
          </a:solidFill>
          <a:ln cap="flat" cmpd="sng" w="9525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exend"/>
                <a:ea typeface="Lexend"/>
                <a:cs typeface="Lexend"/>
                <a:sym typeface="Lexend"/>
              </a:rPr>
              <a:t>In Cloud Environment</a:t>
            </a:r>
            <a:endParaRPr b="1" sz="10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2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implement security measures to protect SNMP from unauthorized access</a:t>
            </a:r>
            <a:endParaRPr sz="1700"/>
          </a:p>
        </p:txBody>
      </p:sp>
      <p:sp>
        <p:nvSpPr>
          <p:cNvPr id="327" name="Google Shape;327;p32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✖"/>
            </a:pPr>
            <a:r>
              <a:rPr lang="en" sz="1900"/>
              <a:t>Valuable tool for monitoring and managing cloud infrastructure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✖"/>
            </a:pPr>
            <a:r>
              <a:rPr lang="en" sz="1900"/>
              <a:t>By using SNMP effectively, organizations can ensure the reliability and performance of their cloud environments</a:t>
            </a:r>
            <a:endParaRPr sz="1900"/>
          </a:p>
        </p:txBody>
      </p:sp>
      <p:sp>
        <p:nvSpPr>
          <p:cNvPr id="328" name="Google Shape;328;p32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Use strong community strings and encryption to protect SNMP traffic</a:t>
            </a:r>
            <a:endParaRPr sz="1800"/>
          </a:p>
        </p:txBody>
      </p:sp>
      <p:sp>
        <p:nvSpPr>
          <p:cNvPr id="329" name="Google Shape;329;p32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SNMP</a:t>
            </a:r>
            <a:endParaRPr/>
          </a:p>
        </p:txBody>
      </p:sp>
      <p:sp>
        <p:nvSpPr>
          <p:cNvPr id="330" name="Google Shape;330;p32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Configure SNMP traps to receive timely alerts for critical events</a:t>
            </a:r>
            <a:endParaRPr sz="1800"/>
          </a:p>
        </p:txBody>
      </p:sp>
      <p:sp>
        <p:nvSpPr>
          <p:cNvPr id="331" name="Google Shape;331;p32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Best Practices in Cloud</a:t>
            </a:r>
            <a:endParaRPr/>
          </a:p>
        </p:txBody>
      </p:sp>
      <p:sp>
        <p:nvSpPr>
          <p:cNvPr id="332" name="Google Shape;332;p32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SNMP Trap Configuration</a:t>
            </a:r>
            <a:endParaRPr sz="1700"/>
          </a:p>
        </p:txBody>
      </p:sp>
      <p:sp>
        <p:nvSpPr>
          <p:cNvPr id="333" name="Google Shape;333;p32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Secure SNMP Configuration</a:t>
            </a:r>
            <a:endParaRPr sz="1600"/>
          </a:p>
        </p:txBody>
      </p:sp>
      <p:sp>
        <p:nvSpPr>
          <p:cNvPr id="334" name="Google Shape;334;p32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SNMP Monitoring Tools</a:t>
            </a:r>
            <a:endParaRPr/>
          </a:p>
        </p:txBody>
      </p:sp>
      <p:sp>
        <p:nvSpPr>
          <p:cNvPr id="335" name="Google Shape;335;p32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Use robust SNMP monitoring tools to analyze network performance data</a:t>
            </a:r>
            <a:endParaRPr sz="1700"/>
          </a:p>
        </p:txBody>
      </p:sp>
      <p:sp>
        <p:nvSpPr>
          <p:cNvPr id="336" name="Google Shape;336;p32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Considerations</a:t>
            </a:r>
            <a:endParaRPr/>
          </a:p>
        </p:txBody>
      </p:sp>
      <p:sp>
        <p:nvSpPr>
          <p:cNvPr id="337" name="Google Shape;337;p32"/>
          <p:cNvSpPr txBox="1"/>
          <p:nvPr>
            <p:ph idx="14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3"/>
          <p:cNvSpPr txBox="1"/>
          <p:nvPr>
            <p:ph idx="2" type="body"/>
          </p:nvPr>
        </p:nvSpPr>
        <p:spPr>
          <a:xfrm>
            <a:off x="1188720" y="246888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It serves as a robust and scalable replacement for the older </a:t>
            </a:r>
            <a:r>
              <a:rPr lang="en" sz="1900">
                <a:highlight>
                  <a:schemeClr val="accent1"/>
                </a:highlight>
              </a:rPr>
              <a:t>RADIUS</a:t>
            </a:r>
            <a:r>
              <a:rPr lang="en" sz="1900"/>
              <a:t> protocol, addressing many of its limitations.</a:t>
            </a:r>
            <a:endParaRPr sz="1900"/>
          </a:p>
        </p:txBody>
      </p:sp>
      <p:sp>
        <p:nvSpPr>
          <p:cNvPr id="343" name="Google Shape;343;p33"/>
          <p:cNvSpPr txBox="1"/>
          <p:nvPr>
            <p:ph idx="1" type="body"/>
          </p:nvPr>
        </p:nvSpPr>
        <p:spPr>
          <a:xfrm>
            <a:off x="274320" y="1188720"/>
            <a:ext cx="68124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Modern networking protocol designed for exchanging </a:t>
            </a:r>
            <a:r>
              <a:rPr lang="en" sz="1900">
                <a:highlight>
                  <a:schemeClr val="accent1"/>
                </a:highlight>
              </a:rPr>
              <a:t>Authentication, Authorization, and Accounting (AAA)</a:t>
            </a:r>
            <a:r>
              <a:rPr lang="en" sz="1900"/>
              <a:t> information</a:t>
            </a:r>
            <a:endParaRPr sz="1900"/>
          </a:p>
        </p:txBody>
      </p:sp>
      <p:sp>
        <p:nvSpPr>
          <p:cNvPr id="344" name="Google Shape;344;p3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Diameter</a:t>
            </a:r>
            <a:endParaRPr/>
          </a:p>
        </p:txBody>
      </p:sp>
      <p:sp>
        <p:nvSpPr>
          <p:cNvPr id="345" name="Google Shape;345;p33"/>
          <p:cNvSpPr txBox="1"/>
          <p:nvPr>
            <p:ph idx="3" type="body"/>
          </p:nvPr>
        </p:nvSpPr>
        <p:spPr>
          <a:xfrm>
            <a:off x="2103120" y="374904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Diameter is commonly used in 4G/LTE, 5G, and other advanced mobile networks, as well as </a:t>
            </a:r>
            <a:r>
              <a:rPr lang="en" sz="1900">
                <a:highlight>
                  <a:schemeClr val="accent1"/>
                </a:highlight>
              </a:rPr>
              <a:t>IP Multimedia Systems (IMS)</a:t>
            </a:r>
            <a:r>
              <a:rPr lang="en" sz="1900"/>
              <a:t> networks</a:t>
            </a:r>
            <a:endParaRPr sz="1900"/>
          </a:p>
        </p:txBody>
      </p:sp>
      <p:sp>
        <p:nvSpPr>
          <p:cNvPr id="346" name="Google Shape;346;p33"/>
          <p:cNvSpPr txBox="1"/>
          <p:nvPr>
            <p:ph idx="4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347" name="Google Shape;347;p33"/>
          <p:cNvSpPr txBox="1"/>
          <p:nvPr>
            <p:ph idx="5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What is it?</a:t>
            </a:r>
            <a:endParaRPr sz="1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4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Verifies the identity of a user or device attempting to access network resources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Ensures that only authorized entities can gain access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353" name="Google Shape;353;p34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Tracks and records usage information for billing, security auditing, and network management purposes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This includes details like start and stop times, data usage, and other relevant metrics</a:t>
            </a:r>
            <a:endParaRPr sz="1400"/>
          </a:p>
        </p:txBody>
      </p:sp>
      <p:sp>
        <p:nvSpPr>
          <p:cNvPr id="354" name="Google Shape;354;p3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Diameter</a:t>
            </a:r>
            <a:endParaRPr/>
          </a:p>
        </p:txBody>
      </p:sp>
      <p:sp>
        <p:nvSpPr>
          <p:cNvPr id="355" name="Google Shape;355;p34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Accounting</a:t>
            </a:r>
            <a:endParaRPr sz="1900"/>
          </a:p>
        </p:txBody>
      </p:sp>
      <p:sp>
        <p:nvSpPr>
          <p:cNvPr id="356" name="Google Shape;356;p34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Determines the level of access and privileges granted to a successfully authenticated user or device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This involves checking policies and rules to determine what resources can be accessed and under what conditions</a:t>
            </a:r>
            <a:endParaRPr sz="1300"/>
          </a:p>
        </p:txBody>
      </p:sp>
      <p:sp>
        <p:nvSpPr>
          <p:cNvPr id="357" name="Google Shape;357;p34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Authentication</a:t>
            </a:r>
            <a:endParaRPr/>
          </a:p>
        </p:txBody>
      </p:sp>
      <p:sp>
        <p:nvSpPr>
          <p:cNvPr id="358" name="Google Shape;358;p34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Authorization</a:t>
            </a:r>
            <a:endParaRPr/>
          </a:p>
        </p:txBody>
      </p:sp>
      <p:sp>
        <p:nvSpPr>
          <p:cNvPr id="359" name="Google Shape;359;p34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360" name="Google Shape;360;p34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760"/>
              <a:t>Key Functions</a:t>
            </a:r>
            <a:endParaRPr sz="176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5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It uses a variety of message types to communicate between clients and servers</a:t>
            </a:r>
            <a:endParaRPr sz="2000"/>
          </a:p>
        </p:txBody>
      </p:sp>
      <p:sp>
        <p:nvSpPr>
          <p:cNvPr id="366" name="Google Shape;366;p35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It operates in a client-server model. Network devices (clients) send requests to servers for AAA services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Common clients include mobile devices, routers, switches, and other network elements</a:t>
            </a:r>
            <a:endParaRPr sz="1400"/>
          </a:p>
        </p:txBody>
      </p:sp>
      <p:sp>
        <p:nvSpPr>
          <p:cNvPr id="367" name="Google Shape;367;p3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Diameter</a:t>
            </a:r>
            <a:endParaRPr/>
          </a:p>
        </p:txBody>
      </p:sp>
      <p:sp>
        <p:nvSpPr>
          <p:cNvPr id="368" name="Google Shape;368;p35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Clients and Servers</a:t>
            </a:r>
            <a:endParaRPr/>
          </a:p>
        </p:txBody>
      </p:sp>
      <p:sp>
        <p:nvSpPr>
          <p:cNvPr id="369" name="Google Shape;369;p35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Messages</a:t>
            </a:r>
            <a:endParaRPr/>
          </a:p>
        </p:txBody>
      </p:sp>
      <p:sp>
        <p:nvSpPr>
          <p:cNvPr id="370" name="Google Shape;370;p35"/>
          <p:cNvSpPr txBox="1"/>
          <p:nvPr>
            <p:ph idx="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  <p:sp>
        <p:nvSpPr>
          <p:cNvPr id="371" name="Google Shape;371;p35"/>
          <p:cNvSpPr txBox="1"/>
          <p:nvPr>
            <p:ph idx="6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How it works?</a:t>
            </a:r>
            <a:endParaRPr sz="1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Diameter</a:t>
            </a:r>
            <a:endParaRPr/>
          </a:p>
        </p:txBody>
      </p:sp>
      <p:graphicFrame>
        <p:nvGraphicFramePr>
          <p:cNvPr id="377" name="Google Shape;377;p36"/>
          <p:cNvGraphicFramePr/>
          <p:nvPr/>
        </p:nvGraphicFramePr>
        <p:xfrm>
          <a:off x="274325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{C90C6732-4549-4FBB-B6CB-F55DAD326701}</a:tableStyleId>
              </a:tblPr>
              <a:tblGrid>
                <a:gridCol w="3237900"/>
                <a:gridCol w="52628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Request</a:t>
                      </a:r>
                      <a:endParaRPr b="1"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Initiates a request for authentication, authorization, or accounting</a:t>
                      </a:r>
                      <a:endParaRPr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Answer</a:t>
                      </a:r>
                      <a:endParaRPr b="1"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P</a:t>
                      </a: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rovides a response to a request, indicating success or failure</a:t>
                      </a:r>
                      <a:endParaRPr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Error</a:t>
                      </a:r>
                      <a:endParaRPr b="1"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Indicates an error condition</a:t>
                      </a:r>
                      <a:endParaRPr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Accounting-Request</a:t>
                      </a:r>
                      <a:endParaRPr b="1"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S</a:t>
                      </a: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ends usage information to the server</a:t>
                      </a:r>
                      <a:endParaRPr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Accounting-Answer</a:t>
                      </a:r>
                      <a:endParaRPr b="1"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Acknowledges the receipt of accounting information</a:t>
                      </a:r>
                      <a:endParaRPr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sp>
        <p:nvSpPr>
          <p:cNvPr id="378" name="Google Shape;378;p36"/>
          <p:cNvSpPr txBox="1"/>
          <p:nvPr>
            <p:ph idx="2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Messages</a:t>
            </a:r>
            <a:endParaRPr sz="2200"/>
          </a:p>
        </p:txBody>
      </p:sp>
      <p:sp>
        <p:nvSpPr>
          <p:cNvPr id="379" name="Google Shape;379;p36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7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Diameter</a:t>
            </a:r>
            <a:endParaRPr/>
          </a:p>
        </p:txBody>
      </p:sp>
      <p:sp>
        <p:nvSpPr>
          <p:cNvPr id="385" name="Google Shape;385;p37"/>
          <p:cNvSpPr txBox="1"/>
          <p:nvPr>
            <p:ph idx="1" type="body"/>
          </p:nvPr>
        </p:nvSpPr>
        <p:spPr>
          <a:xfrm>
            <a:off x="274320" y="1188720"/>
            <a:ext cx="68124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TLS for encrypted communication</a:t>
            </a:r>
            <a:endParaRPr sz="2900"/>
          </a:p>
        </p:txBody>
      </p:sp>
      <p:sp>
        <p:nvSpPr>
          <p:cNvPr id="386" name="Google Shape;386;p37"/>
          <p:cNvSpPr txBox="1"/>
          <p:nvPr>
            <p:ph idx="2" type="body"/>
          </p:nvPr>
        </p:nvSpPr>
        <p:spPr>
          <a:xfrm>
            <a:off x="1188720" y="246888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Message Authentication Codes (MACs) to verify message integrity</a:t>
            </a:r>
            <a:endParaRPr sz="2500"/>
          </a:p>
        </p:txBody>
      </p:sp>
      <p:sp>
        <p:nvSpPr>
          <p:cNvPr id="387" name="Google Shape;387;p37"/>
          <p:cNvSpPr txBox="1"/>
          <p:nvPr>
            <p:ph idx="3" type="body"/>
          </p:nvPr>
        </p:nvSpPr>
        <p:spPr>
          <a:xfrm>
            <a:off x="2103120" y="374904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Authentication mechanisms like digital certificates and shared secrets</a:t>
            </a:r>
            <a:endParaRPr sz="2200"/>
          </a:p>
        </p:txBody>
      </p:sp>
      <p:sp>
        <p:nvSpPr>
          <p:cNvPr id="388" name="Google Shape;388;p37"/>
          <p:cNvSpPr txBox="1"/>
          <p:nvPr>
            <p:ph idx="4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endParaRPr/>
          </a:p>
        </p:txBody>
      </p:sp>
      <p:sp>
        <p:nvSpPr>
          <p:cNvPr id="389" name="Google Shape;389;p37"/>
          <p:cNvSpPr txBox="1"/>
          <p:nvPr>
            <p:ph idx="5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560"/>
              <a:t>Security Features</a:t>
            </a:r>
            <a:endParaRPr sz="156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8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Diameter</a:t>
            </a:r>
            <a:endParaRPr/>
          </a:p>
        </p:txBody>
      </p:sp>
      <p:graphicFrame>
        <p:nvGraphicFramePr>
          <p:cNvPr id="395" name="Google Shape;395;p38"/>
          <p:cNvGraphicFramePr/>
          <p:nvPr/>
        </p:nvGraphicFramePr>
        <p:xfrm>
          <a:off x="274325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{C90C6732-4549-4FBB-B6CB-F55DAD326701}</a:tableStyleId>
              </a:tblPr>
              <a:tblGrid>
                <a:gridCol w="3237900"/>
                <a:gridCol w="52628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Scalability</a:t>
                      </a:r>
                      <a:endParaRPr b="1"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Designed to handle large-scale networks and high traffic loads</a:t>
                      </a:r>
                      <a:endParaRPr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Answer</a:t>
                      </a:r>
                      <a:endParaRPr b="1"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Robust security features to protect sensitive information</a:t>
                      </a:r>
                      <a:endParaRPr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Flexibility</a:t>
                      </a:r>
                      <a:endParaRPr b="1"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Can be adapted to various network environments and services</a:t>
                      </a:r>
                      <a:endParaRPr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Efficiency</a:t>
                      </a:r>
                      <a:endParaRPr b="1"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Optimized for performance and resource utilization</a:t>
                      </a:r>
                      <a:endParaRPr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Interoperability</a:t>
                      </a:r>
                      <a:endParaRPr b="1"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Lexend"/>
                          <a:ea typeface="Lexend"/>
                          <a:cs typeface="Lexend"/>
                          <a:sym typeface="Lexend"/>
                        </a:rPr>
                        <a:t>Supports a wide range of network technologies and protocols</a:t>
                      </a:r>
                      <a:endParaRPr sz="17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sp>
        <p:nvSpPr>
          <p:cNvPr id="396" name="Google Shape;396;p38"/>
          <p:cNvSpPr txBox="1"/>
          <p:nvPr>
            <p:ph idx="2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Advantages</a:t>
            </a:r>
            <a:endParaRPr sz="2000"/>
          </a:p>
        </p:txBody>
      </p:sp>
      <p:sp>
        <p:nvSpPr>
          <p:cNvPr id="397" name="Google Shape;397;p38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Authentication</a:t>
            </a:r>
            <a:endParaRPr/>
          </a:p>
        </p:txBody>
      </p:sp>
      <p:sp>
        <p:nvSpPr>
          <p:cNvPr id="175" name="Google Shape;175;p21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/>
              <a:t>Fundamental security tool for cloud environments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/>
              <a:t>By understanding its role and implementing best practices, organizations can significantly enhance the security of their cloud infrastructure and data</a:t>
            </a:r>
            <a:endParaRPr sz="1100"/>
          </a:p>
        </p:txBody>
      </p:sp>
      <p:sp>
        <p:nvSpPr>
          <p:cNvPr id="176" name="Google Shape;176;p21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Ensures that data remains unaltered during transmission, preventing tampering and corruption</a:t>
            </a:r>
            <a:endParaRPr sz="1700"/>
          </a:p>
        </p:txBody>
      </p:sp>
      <p:sp>
        <p:nvSpPr>
          <p:cNvPr id="177" name="Google Shape;177;p21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Integrity</a:t>
            </a:r>
            <a:endParaRPr/>
          </a:p>
        </p:txBody>
      </p:sp>
      <p:sp>
        <p:nvSpPr>
          <p:cNvPr id="178" name="Google Shape;178;p21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Protects sensitive data, such as user credentials, financial information, and intellectual property, from unauthorized access</a:t>
            </a:r>
            <a:endParaRPr sz="1600"/>
          </a:p>
        </p:txBody>
      </p:sp>
      <p:sp>
        <p:nvSpPr>
          <p:cNvPr id="179" name="Google Shape;179;p2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TLS</a:t>
            </a:r>
            <a:endParaRPr/>
          </a:p>
        </p:txBody>
      </p:sp>
      <p:sp>
        <p:nvSpPr>
          <p:cNvPr id="180" name="Google Shape;180;p21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Verifies the identity of the server and client, preventing man-in-the-middle attacks</a:t>
            </a:r>
            <a:endParaRPr sz="1900"/>
          </a:p>
        </p:txBody>
      </p:sp>
      <p:sp>
        <p:nvSpPr>
          <p:cNvPr id="181" name="Google Shape;181;p21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Why is Transport Layer Security critical for Cloud?</a:t>
            </a:r>
            <a:endParaRPr sz="1200"/>
          </a:p>
        </p:txBody>
      </p:sp>
      <p:sp>
        <p:nvSpPr>
          <p:cNvPr id="182" name="Google Shape;182;p21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Confidentiality</a:t>
            </a:r>
            <a:endParaRPr/>
          </a:p>
        </p:txBody>
      </p:sp>
      <p:sp>
        <p:nvSpPr>
          <p:cNvPr id="183" name="Google Shape;183;p21"/>
          <p:cNvSpPr txBox="1"/>
          <p:nvPr>
            <p:ph idx="9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9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Diameter</a:t>
            </a:r>
            <a:endParaRPr/>
          </a:p>
        </p:txBody>
      </p:sp>
      <p:sp>
        <p:nvSpPr>
          <p:cNvPr id="403" name="Google Shape;403;p39"/>
          <p:cNvSpPr txBox="1"/>
          <p:nvPr>
            <p:ph idx="1" type="body"/>
          </p:nvPr>
        </p:nvSpPr>
        <p:spPr>
          <a:xfrm>
            <a:off x="274325" y="1208200"/>
            <a:ext cx="68124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Crucial protocol for modern networks, enabling secure and reliable authentication, authorization, and accounting</a:t>
            </a:r>
            <a:endParaRPr sz="2400"/>
          </a:p>
        </p:txBody>
      </p:sp>
      <p:sp>
        <p:nvSpPr>
          <p:cNvPr id="404" name="Google Shape;404;p39"/>
          <p:cNvSpPr txBox="1"/>
          <p:nvPr>
            <p:ph idx="2" type="body"/>
          </p:nvPr>
        </p:nvSpPr>
        <p:spPr>
          <a:xfrm>
            <a:off x="1574875" y="3036450"/>
            <a:ext cx="68580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Its advanced features and scalability make it well-suited for the demands of today's complex network environments</a:t>
            </a:r>
            <a:endParaRPr sz="2500"/>
          </a:p>
        </p:txBody>
      </p:sp>
      <p:sp>
        <p:nvSpPr>
          <p:cNvPr id="405" name="Google Shape;405;p39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</a:t>
            </a:r>
            <a:endParaRPr/>
          </a:p>
        </p:txBody>
      </p:sp>
      <p:sp>
        <p:nvSpPr>
          <p:cNvPr id="406" name="Google Shape;406;p39"/>
          <p:cNvSpPr txBox="1"/>
          <p:nvPr>
            <p:ph idx="4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Remarks</a:t>
            </a:r>
            <a:endParaRPr sz="23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0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highlight>
                  <a:schemeClr val="accent1"/>
                </a:highlight>
              </a:rPr>
              <a:t>Encryption</a:t>
            </a:r>
            <a:r>
              <a:rPr lang="en" sz="1100"/>
              <a:t> SCP leverages SSH encryption to protect data in transit, ensuring confidentiality and integrity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highlight>
                  <a:schemeClr val="accent1"/>
                </a:highlight>
              </a:rPr>
              <a:t>Authentication</a:t>
            </a:r>
            <a:r>
              <a:rPr lang="en" sz="1100"/>
              <a:t> strong mechanisms, such as public-key cryptography, safeguard against unauthorized access</a:t>
            </a:r>
            <a:endParaRPr sz="1100"/>
          </a:p>
        </p:txBody>
      </p:sp>
      <p:sp>
        <p:nvSpPr>
          <p:cNvPr id="412" name="Google Shape;412;p40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Versatile tool for secure file transfer, particularly relevant in cloud environments due to their distributed nature and the need for robust security</a:t>
            </a:r>
            <a:endParaRPr sz="1500"/>
          </a:p>
        </p:txBody>
      </p:sp>
      <p:sp>
        <p:nvSpPr>
          <p:cNvPr id="413" name="Google Shape;413;p40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SCP (Secure Copy Protocol)</a:t>
            </a:r>
            <a:endParaRPr sz="2500"/>
          </a:p>
        </p:txBody>
      </p:sp>
      <p:sp>
        <p:nvSpPr>
          <p:cNvPr id="414" name="Google Shape;414;p40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highlight>
                  <a:schemeClr val="accent1"/>
                </a:highlight>
              </a:rPr>
              <a:t>Cross-Platform Compatibility</a:t>
            </a:r>
            <a:r>
              <a:rPr lang="en" sz="900"/>
              <a:t> SCP can be used on various operating systems (Windows, macOS, Linux) and cloud platforms (AWS, Azure, GCP)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highlight>
                  <a:schemeClr val="accent1"/>
                </a:highlight>
              </a:rPr>
              <a:t>Remote Access</a:t>
            </a:r>
            <a:r>
              <a:rPr lang="en" sz="900"/>
              <a:t> securely transfer files to and from cloud instances, virtual machines, and storage services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highlight>
                  <a:schemeClr val="accent1"/>
                </a:highlight>
              </a:rPr>
              <a:t>Scripting and Automation</a:t>
            </a:r>
            <a:r>
              <a:rPr lang="en" sz="900"/>
              <a:t>: integrate SCP into automation scripts for efficient file transfers</a:t>
            </a:r>
            <a:endParaRPr sz="900"/>
          </a:p>
        </p:txBody>
      </p:sp>
      <p:sp>
        <p:nvSpPr>
          <p:cNvPr id="415" name="Google Shape;415;p40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in Cloud Environments</a:t>
            </a:r>
            <a:endParaRPr/>
          </a:p>
        </p:txBody>
      </p:sp>
      <p:sp>
        <p:nvSpPr>
          <p:cNvPr id="416" name="Google Shape;416;p40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Flexibility and Portability</a:t>
            </a:r>
            <a:endParaRPr/>
          </a:p>
        </p:txBody>
      </p:sp>
      <p:sp>
        <p:nvSpPr>
          <p:cNvPr id="417" name="Google Shape;417;p40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Enhanced Security</a:t>
            </a:r>
            <a:endParaRPr/>
          </a:p>
        </p:txBody>
      </p:sp>
      <p:sp>
        <p:nvSpPr>
          <p:cNvPr id="418" name="Google Shape;418;p40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0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highlight>
                  <a:schemeClr val="accent1"/>
                </a:highlight>
              </a:rPr>
              <a:t>Reliable and Fast</a:t>
            </a:r>
            <a:r>
              <a:rPr lang="en" sz="1300"/>
              <a:t> SCP offers reliable and efficient file transfer, especially for large files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highlight>
                  <a:schemeClr val="accent1"/>
                </a:highlight>
              </a:rPr>
              <a:t>Batch Transfers</a:t>
            </a:r>
            <a:r>
              <a:rPr lang="en" sz="1300"/>
              <a:t> multiple files and directories simultaneously</a:t>
            </a:r>
            <a:endParaRPr sz="1300"/>
          </a:p>
        </p:txBody>
      </p:sp>
      <p:sp>
        <p:nvSpPr>
          <p:cNvPr id="420" name="Google Shape;420;p40"/>
          <p:cNvSpPr txBox="1"/>
          <p:nvPr>
            <p:ph idx="9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/>
          <p:nvPr>
            <p:ph idx="1" type="body"/>
          </p:nvPr>
        </p:nvSpPr>
        <p:spPr>
          <a:xfrm>
            <a:off x="1188720" y="210312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accent1"/>
                </a:highlight>
              </a:rPr>
              <a:t>Data Backups</a:t>
            </a:r>
            <a:r>
              <a:rPr lang="en" sz="1100"/>
              <a:t> from cloud instances to local storage or other cloud storage services</a:t>
            </a:r>
            <a:endParaRPr sz="1100"/>
          </a:p>
        </p:txBody>
      </p:sp>
      <p:sp>
        <p:nvSpPr>
          <p:cNvPr id="426" name="Google Shape;426;p41"/>
          <p:cNvSpPr txBox="1"/>
          <p:nvPr>
            <p:ph idx="2" type="body"/>
          </p:nvPr>
        </p:nvSpPr>
        <p:spPr>
          <a:xfrm>
            <a:off x="274320" y="1371588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highlight>
                  <a:schemeClr val="accent1"/>
                </a:highlight>
              </a:rPr>
              <a:t>Deploying Applications</a:t>
            </a:r>
            <a:r>
              <a:rPr lang="en" sz="1400"/>
              <a:t> transferring application code and configuration files to cloud servers</a:t>
            </a:r>
            <a:endParaRPr sz="1400"/>
          </a:p>
        </p:txBody>
      </p:sp>
      <p:sp>
        <p:nvSpPr>
          <p:cNvPr id="427" name="Google Shape;427;p4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SCP (Secure Copy Protocol)</a:t>
            </a:r>
            <a:endParaRPr sz="2600"/>
          </a:p>
        </p:txBody>
      </p:sp>
      <p:sp>
        <p:nvSpPr>
          <p:cNvPr id="428" name="Google Shape;428;p41"/>
          <p:cNvSpPr txBox="1"/>
          <p:nvPr>
            <p:ph idx="4" type="body"/>
          </p:nvPr>
        </p:nvSpPr>
        <p:spPr>
          <a:xfrm>
            <a:off x="2103120" y="283464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chemeClr val="accent1"/>
                </a:highlight>
              </a:rPr>
              <a:t>Data Migration</a:t>
            </a:r>
            <a:r>
              <a:rPr lang="en" sz="1300"/>
              <a:t> between different cloud storage solutions or on-premises system</a:t>
            </a:r>
            <a:endParaRPr sz="1300"/>
          </a:p>
        </p:txBody>
      </p:sp>
      <p:sp>
        <p:nvSpPr>
          <p:cNvPr id="429" name="Google Shape;429;p41"/>
          <p:cNvSpPr txBox="1"/>
          <p:nvPr>
            <p:ph idx="5" type="body"/>
          </p:nvPr>
        </p:nvSpPr>
        <p:spPr>
          <a:xfrm>
            <a:off x="3931920" y="429768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File Sharing</a:t>
            </a:r>
            <a:r>
              <a:rPr lang="en"/>
              <a:t> securely with other users or teams within a cloud environment</a:t>
            </a:r>
            <a:endParaRPr/>
          </a:p>
        </p:txBody>
      </p:sp>
      <p:sp>
        <p:nvSpPr>
          <p:cNvPr id="430" name="Google Shape;430;p41"/>
          <p:cNvSpPr txBox="1"/>
          <p:nvPr>
            <p:ph idx="3" type="body"/>
          </p:nvPr>
        </p:nvSpPr>
        <p:spPr>
          <a:xfrm>
            <a:off x="3017520" y="356616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Configuration Management </a:t>
            </a:r>
            <a:r>
              <a:rPr lang="en"/>
              <a:t>transferring configuration files to cloud servers for updates and maintenance</a:t>
            </a:r>
            <a:endParaRPr/>
          </a:p>
        </p:txBody>
      </p:sp>
      <p:sp>
        <p:nvSpPr>
          <p:cNvPr id="431" name="Google Shape;431;p41"/>
          <p:cNvSpPr txBox="1"/>
          <p:nvPr>
            <p:ph idx="6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432" name="Google Shape;432;p41"/>
          <p:cNvSpPr txBox="1"/>
          <p:nvPr>
            <p:ph idx="7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060"/>
              <a:t>Common Use Cases in Cloud Environments</a:t>
            </a:r>
            <a:endParaRPr sz="106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2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highlight>
                  <a:schemeClr val="accent1"/>
                </a:highlight>
              </a:rPr>
              <a:t>Strong Passwords or SSH Keys</a:t>
            </a:r>
            <a:r>
              <a:rPr lang="en" sz="1100"/>
              <a:t> use strong authentication methods to protect access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highlight>
                  <a:schemeClr val="accent1"/>
                </a:highlight>
              </a:rPr>
              <a:t>Keep SSH Software Updated </a:t>
            </a:r>
            <a:r>
              <a:rPr lang="en" sz="1100"/>
              <a:t>regularly update SSH software to address security vulnerabilities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highlight>
                  <a:schemeClr val="accent1"/>
                </a:highlight>
              </a:rPr>
              <a:t>Limit Access</a:t>
            </a:r>
            <a:r>
              <a:rPr lang="en" sz="1100"/>
              <a:t> restrict access to sensitive files and directories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highlight>
                  <a:schemeClr val="accent1"/>
                </a:highlight>
              </a:rPr>
              <a:t>Monitor System Logs</a:t>
            </a:r>
            <a:r>
              <a:rPr lang="en" sz="1100"/>
              <a:t> for any suspicious activity</a:t>
            </a:r>
            <a:endParaRPr sz="1100"/>
          </a:p>
        </p:txBody>
      </p:sp>
      <p:sp>
        <p:nvSpPr>
          <p:cNvPr id="438" name="Google Shape;438;p42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SCP primarily focuses on file transfer, lacking advanced file management features like directory listing and remote file deletion</a:t>
            </a:r>
            <a:endParaRPr sz="1900"/>
          </a:p>
        </p:txBody>
      </p:sp>
      <p:sp>
        <p:nvSpPr>
          <p:cNvPr id="439" name="Google Shape;439;p42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SCP (Secure Copy Protocol)</a:t>
            </a:r>
            <a:endParaRPr sz="2600"/>
          </a:p>
        </p:txBody>
      </p:sp>
      <p:sp>
        <p:nvSpPr>
          <p:cNvPr id="440" name="Google Shape;440;p42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For large-scale file transfers, consider using more advanced tools like rsync or SFTP, which offer features like incremental transfers and checksum verification</a:t>
            </a:r>
            <a:endParaRPr sz="1700"/>
          </a:p>
        </p:txBody>
      </p:sp>
      <p:sp>
        <p:nvSpPr>
          <p:cNvPr id="441" name="Google Shape;441;p42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Limited Functionality</a:t>
            </a:r>
            <a:endParaRPr/>
          </a:p>
        </p:txBody>
      </p:sp>
      <p:sp>
        <p:nvSpPr>
          <p:cNvPr id="442" name="Google Shape;442;p42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Best Practices</a:t>
            </a:r>
            <a:endParaRPr/>
          </a:p>
        </p:txBody>
      </p:sp>
      <p:sp>
        <p:nvSpPr>
          <p:cNvPr id="443" name="Google Shape;443;p42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Complexity for Large-Scale Transfers</a:t>
            </a:r>
            <a:endParaRPr sz="1800"/>
          </a:p>
        </p:txBody>
      </p:sp>
      <p:sp>
        <p:nvSpPr>
          <p:cNvPr id="444" name="Google Shape;444;p42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3"/>
          <p:cNvSpPr txBox="1"/>
          <p:nvPr>
            <p:ph idx="1" type="body"/>
          </p:nvPr>
        </p:nvSpPr>
        <p:spPr>
          <a:xfrm>
            <a:off x="274325" y="1579625"/>
            <a:ext cx="6858000" cy="28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✖"/>
            </a:pPr>
            <a:r>
              <a:rPr lang="en" sz="2200"/>
              <a:t>SCP remains a valuable tool for secure file transfer in cloud environments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✖"/>
            </a:pPr>
            <a:r>
              <a:rPr lang="en" sz="2200"/>
              <a:t>By understanding its strengths and limitations, you can effectively leverage SCP to enhance your cloud operations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✖"/>
            </a:pPr>
            <a:r>
              <a:rPr lang="en" sz="2200"/>
              <a:t>For more complex file transfer scenarios or advanced file management needs, consider using SFTP or rsync</a:t>
            </a:r>
            <a:endParaRPr sz="2200"/>
          </a:p>
        </p:txBody>
      </p:sp>
      <p:sp>
        <p:nvSpPr>
          <p:cNvPr id="450" name="Google Shape;450;p4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SCP (Secure Copy Protocol)</a:t>
            </a:r>
            <a:endParaRPr sz="2600"/>
          </a:p>
        </p:txBody>
      </p:sp>
      <p:sp>
        <p:nvSpPr>
          <p:cNvPr id="451" name="Google Shape;451;p43"/>
          <p:cNvSpPr txBox="1"/>
          <p:nvPr>
            <p:ph idx="2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Remarks</a:t>
            </a:r>
            <a:endParaRPr/>
          </a:p>
        </p:txBody>
      </p:sp>
      <p:sp>
        <p:nvSpPr>
          <p:cNvPr id="452" name="Google Shape;452;p43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P</a:t>
            </a:r>
            <a:r>
              <a:rPr lang="en" sz="2300"/>
              <a:t>rotects APIs used for data exchange between cloud services and applications</a:t>
            </a:r>
            <a:endParaRPr sz="2300"/>
          </a:p>
        </p:txBody>
      </p:sp>
      <p:sp>
        <p:nvSpPr>
          <p:cNvPr id="189" name="Google Shape;189;p22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</a:t>
            </a:r>
            <a:r>
              <a:rPr lang="en" sz="2400"/>
              <a:t>ecures remote access to cloud resources, such as virtual machines and databases</a:t>
            </a:r>
            <a:endParaRPr sz="2400"/>
          </a:p>
        </p:txBody>
      </p:sp>
      <p:sp>
        <p:nvSpPr>
          <p:cNvPr id="190" name="Google Shape;190;p22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Secure API Communication</a:t>
            </a:r>
            <a:endParaRPr sz="1600"/>
          </a:p>
        </p:txBody>
      </p:sp>
      <p:sp>
        <p:nvSpPr>
          <p:cNvPr id="191" name="Google Shape;191;p22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Secure Remote Access</a:t>
            </a:r>
            <a:endParaRPr sz="1800"/>
          </a:p>
        </p:txBody>
      </p:sp>
      <p:sp>
        <p:nvSpPr>
          <p:cNvPr id="192" name="Google Shape;192;p22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E</a:t>
            </a:r>
            <a:r>
              <a:rPr lang="en" sz="2200"/>
              <a:t>ncrypts data transferred between cloud storage services and client applications</a:t>
            </a:r>
            <a:endParaRPr sz="2200"/>
          </a:p>
        </p:txBody>
      </p:sp>
      <p:sp>
        <p:nvSpPr>
          <p:cNvPr id="193" name="Google Shape;193;p22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Secure Data Transfer</a:t>
            </a:r>
            <a:endParaRPr sz="1900"/>
          </a:p>
        </p:txBody>
      </p:sp>
      <p:sp>
        <p:nvSpPr>
          <p:cNvPr id="194" name="Google Shape;194;p22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TLS</a:t>
            </a:r>
            <a:endParaRPr/>
          </a:p>
        </p:txBody>
      </p:sp>
      <p:sp>
        <p:nvSpPr>
          <p:cNvPr id="195" name="Google Shape;195;p22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196" name="Google Shape;196;p22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260"/>
              <a:t>Cloud Environment</a:t>
            </a:r>
            <a:endParaRPr sz="126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Use the latest TLS version (TLS 1.3) for enhanced security</a:t>
            </a:r>
            <a:endParaRPr sz="2000"/>
          </a:p>
        </p:txBody>
      </p:sp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Use strong encryption algorithms and key exchange methods</a:t>
            </a:r>
            <a:endParaRPr sz="3100"/>
          </a:p>
        </p:txBody>
      </p:sp>
      <p:sp>
        <p:nvSpPr>
          <p:cNvPr id="203" name="Google Shape;203;p23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Pin specific certificates to prevent man-in-the-middle attacks</a:t>
            </a:r>
            <a:endParaRPr sz="1800"/>
          </a:p>
        </p:txBody>
      </p:sp>
      <p:sp>
        <p:nvSpPr>
          <p:cNvPr id="204" name="Google Shape;204;p23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Strong Cipher Suites</a:t>
            </a:r>
            <a:endParaRPr sz="1600"/>
          </a:p>
        </p:txBody>
      </p:sp>
      <p:sp>
        <p:nvSpPr>
          <p:cNvPr id="205" name="Google Shape;205;p23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Certificate Pinning</a:t>
            </a:r>
            <a:endParaRPr sz="1800"/>
          </a:p>
        </p:txBody>
      </p:sp>
      <p:sp>
        <p:nvSpPr>
          <p:cNvPr id="206" name="Google Shape;206;p23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Keep certificates up-to-date to avoid security vulnerabilities</a:t>
            </a:r>
            <a:endParaRPr sz="2000"/>
          </a:p>
        </p:txBody>
      </p:sp>
      <p:sp>
        <p:nvSpPr>
          <p:cNvPr id="207" name="Google Shape;207;p23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Regular Certificate Renewal</a:t>
            </a:r>
            <a:endParaRPr sz="1900"/>
          </a:p>
        </p:txBody>
      </p:sp>
      <p:sp>
        <p:nvSpPr>
          <p:cNvPr id="208" name="Google Shape;208;p2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TLS</a:t>
            </a:r>
            <a:endParaRPr/>
          </a:p>
        </p:txBody>
      </p:sp>
      <p:sp>
        <p:nvSpPr>
          <p:cNvPr id="209" name="Google Shape;209;p23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HSTS</a:t>
            </a:r>
            <a:endParaRPr/>
          </a:p>
        </p:txBody>
      </p:sp>
      <p:sp>
        <p:nvSpPr>
          <p:cNvPr id="210" name="Google Shape;210;p23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</a:t>
            </a:r>
            <a:r>
              <a:rPr lang="en" sz="1700"/>
              <a:t>mplement HTTP Strict Transport Security to enforce HTTPS connections</a:t>
            </a:r>
            <a:endParaRPr sz="1700"/>
          </a:p>
        </p:txBody>
      </p:sp>
      <p:sp>
        <p:nvSpPr>
          <p:cNvPr id="211" name="Google Shape;211;p23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TLS Protocol Version</a:t>
            </a:r>
            <a:endParaRPr/>
          </a:p>
        </p:txBody>
      </p:sp>
      <p:sp>
        <p:nvSpPr>
          <p:cNvPr id="212" name="Google Shape;212;p23"/>
          <p:cNvSpPr txBox="1"/>
          <p:nvPr>
            <p:ph idx="14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 in Cloud</a:t>
            </a:r>
            <a:endParaRPr/>
          </a:p>
        </p:txBody>
      </p:sp>
      <p:sp>
        <p:nvSpPr>
          <p:cNvPr id="213" name="Google Shape;213;p23"/>
          <p:cNvSpPr txBox="1"/>
          <p:nvPr>
            <p:ph idx="1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>
                <a:highlight>
                  <a:schemeClr val="accent1"/>
                </a:highlight>
              </a:rPr>
              <a:t>AH (Authentication Header)</a:t>
            </a:r>
            <a:r>
              <a:rPr lang="en"/>
              <a:t> provides authentication and integrity for IP packets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>
                <a:highlight>
                  <a:schemeClr val="accent1"/>
                </a:highlight>
              </a:rPr>
              <a:t>ESP (Encapsulating Security Payload)</a:t>
            </a:r>
            <a:r>
              <a:rPr lang="en"/>
              <a:t> provides confidentiality, integrity, and authentication for IP packets</a:t>
            </a:r>
            <a:endParaRPr/>
          </a:p>
        </p:txBody>
      </p:sp>
      <p:sp>
        <p:nvSpPr>
          <p:cNvPr id="219" name="Google Shape;219;p24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Powerful tool for securing cloud networks. By understanding its components and best practices, organizations can protect their cloud infrastructure and data from various threats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A suite of protocols designed to secure IP network communications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Provides confidentiality, integrity, and authentication for IP packets</a:t>
            </a:r>
            <a:endParaRPr/>
          </a:p>
        </p:txBody>
      </p:sp>
      <p:sp>
        <p:nvSpPr>
          <p:cNvPr id="220" name="Google Shape;220;p2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IPSEC</a:t>
            </a:r>
            <a:endParaRPr/>
          </a:p>
        </p:txBody>
      </p:sp>
      <p:sp>
        <p:nvSpPr>
          <p:cNvPr id="221" name="Google Shape;221;p24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What is it Internet Protocol SECurity?</a:t>
            </a:r>
            <a:endParaRPr sz="1700"/>
          </a:p>
        </p:txBody>
      </p:sp>
      <p:sp>
        <p:nvSpPr>
          <p:cNvPr id="222" name="Google Shape;222;p24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IPsec Protocols</a:t>
            </a:r>
            <a:endParaRPr/>
          </a:p>
        </p:txBody>
      </p:sp>
      <p:sp>
        <p:nvSpPr>
          <p:cNvPr id="223" name="Google Shape;223;p24"/>
          <p:cNvSpPr txBox="1"/>
          <p:nvPr>
            <p:ph idx="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Creates secure, encrypted tunnels between cloud resources and on-premises networks</a:t>
            </a:r>
            <a:endParaRPr sz="2100"/>
          </a:p>
        </p:txBody>
      </p:sp>
      <p:sp>
        <p:nvSpPr>
          <p:cNvPr id="229" name="Google Shape;229;p25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</a:t>
            </a:r>
            <a:r>
              <a:rPr lang="en" sz="2600"/>
              <a:t>ecures remote access to cloud resources using IPsec VPNs</a:t>
            </a:r>
            <a:endParaRPr sz="2600"/>
          </a:p>
        </p:txBody>
      </p:sp>
      <p:sp>
        <p:nvSpPr>
          <p:cNvPr id="230" name="Google Shape;230;p2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IPSEC</a:t>
            </a:r>
            <a:endParaRPr/>
          </a:p>
        </p:txBody>
      </p:sp>
      <p:sp>
        <p:nvSpPr>
          <p:cNvPr id="231" name="Google Shape;231;p25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E</a:t>
            </a:r>
            <a:r>
              <a:rPr lang="en" sz="2300"/>
              <a:t>nables secure communication between different cloud regions and data centers</a:t>
            </a:r>
            <a:endParaRPr sz="2300"/>
          </a:p>
        </p:txBody>
      </p:sp>
      <p:sp>
        <p:nvSpPr>
          <p:cNvPr id="232" name="Google Shape;232;p25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Secure Virtual Private Networks (VPNs)</a:t>
            </a:r>
            <a:endParaRPr sz="1600"/>
          </a:p>
        </p:txBody>
      </p:sp>
      <p:sp>
        <p:nvSpPr>
          <p:cNvPr id="233" name="Google Shape;233;p25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Secure Site-to-Site Connections</a:t>
            </a:r>
            <a:endParaRPr sz="1700"/>
          </a:p>
        </p:txBody>
      </p:sp>
      <p:sp>
        <p:nvSpPr>
          <p:cNvPr id="234" name="Google Shape;234;p25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Secure Remote Access</a:t>
            </a:r>
            <a:endParaRPr sz="1800"/>
          </a:p>
        </p:txBody>
      </p:sp>
      <p:sp>
        <p:nvSpPr>
          <p:cNvPr id="235" name="Google Shape;235;p25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236" name="Google Shape;236;p25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260"/>
              <a:t>Cloud Environment</a:t>
            </a:r>
            <a:endParaRPr sz="126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</a:t>
            </a:r>
            <a:r>
              <a:rPr lang="en" sz="2000"/>
              <a:t>ntegrate IPsec with firewalls to filter traffic and enforce security policies</a:t>
            </a:r>
            <a:endParaRPr sz="2000"/>
          </a:p>
        </p:txBody>
      </p:sp>
      <p:sp>
        <p:nvSpPr>
          <p:cNvPr id="242" name="Google Shape;242;p26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Use strong encryption </a:t>
            </a:r>
            <a:r>
              <a:rPr lang="en" sz="2500"/>
              <a:t>a</a:t>
            </a:r>
            <a:r>
              <a:rPr lang="en" sz="2500"/>
              <a:t>lgorithms like AES-256</a:t>
            </a:r>
            <a:endParaRPr sz="2500"/>
          </a:p>
        </p:txBody>
      </p:sp>
      <p:sp>
        <p:nvSpPr>
          <p:cNvPr id="243" name="Google Shape;243;p26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Implement robust key management practices to protect cryptographic keys</a:t>
            </a:r>
            <a:endParaRPr sz="2100"/>
          </a:p>
        </p:txBody>
      </p:sp>
      <p:sp>
        <p:nvSpPr>
          <p:cNvPr id="244" name="Google Shape;244;p2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IPSEC</a:t>
            </a:r>
            <a:endParaRPr/>
          </a:p>
        </p:txBody>
      </p:sp>
      <p:sp>
        <p:nvSpPr>
          <p:cNvPr id="245" name="Google Shape;245;p26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Configure IPsec policies to balance security and performance</a:t>
            </a:r>
            <a:endParaRPr sz="2100"/>
          </a:p>
        </p:txBody>
      </p:sp>
      <p:sp>
        <p:nvSpPr>
          <p:cNvPr id="246" name="Google Shape;246;p26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Strong Encryption Algorithms</a:t>
            </a:r>
            <a:endParaRPr sz="1600"/>
          </a:p>
        </p:txBody>
      </p:sp>
      <p:sp>
        <p:nvSpPr>
          <p:cNvPr id="247" name="Google Shape;247;p26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IPsec Policy Configuration</a:t>
            </a:r>
            <a:endParaRPr sz="1700"/>
          </a:p>
        </p:txBody>
      </p:sp>
      <p:sp>
        <p:nvSpPr>
          <p:cNvPr id="248" name="Google Shape;248;p26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Key Management</a:t>
            </a:r>
            <a:endParaRPr sz="1800"/>
          </a:p>
        </p:txBody>
      </p:sp>
      <p:sp>
        <p:nvSpPr>
          <p:cNvPr id="249" name="Google Shape;249;p26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Firewall Integration</a:t>
            </a:r>
            <a:endParaRPr/>
          </a:p>
        </p:txBody>
      </p:sp>
      <p:sp>
        <p:nvSpPr>
          <p:cNvPr id="250" name="Google Shape;250;p26"/>
          <p:cNvSpPr txBox="1"/>
          <p:nvPr>
            <p:ph idx="9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060"/>
              <a:t>Best Practices in Cloud</a:t>
            </a:r>
            <a:endParaRPr sz="1060"/>
          </a:p>
        </p:txBody>
      </p:sp>
      <p:sp>
        <p:nvSpPr>
          <p:cNvPr id="251" name="Google Shape;251;p26"/>
          <p:cNvSpPr txBox="1"/>
          <p:nvPr>
            <p:ph idx="1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idx="2" type="body"/>
          </p:nvPr>
        </p:nvSpPr>
        <p:spPr>
          <a:xfrm>
            <a:off x="274320" y="1371588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Fundamental tool for secure remote access to cloud resources</a:t>
            </a:r>
            <a:endParaRPr sz="1500"/>
          </a:p>
        </p:txBody>
      </p:sp>
      <p:sp>
        <p:nvSpPr>
          <p:cNvPr id="257" name="Google Shape;257;p27"/>
          <p:cNvSpPr txBox="1"/>
          <p:nvPr>
            <p:ph idx="1" type="body"/>
          </p:nvPr>
        </p:nvSpPr>
        <p:spPr>
          <a:xfrm>
            <a:off x="1188720" y="219456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By following best practices, organizations can protect their cloud environments from unauthorized access and data breaches</a:t>
            </a:r>
            <a:endParaRPr sz="1100"/>
          </a:p>
        </p:txBody>
      </p:sp>
      <p:sp>
        <p:nvSpPr>
          <p:cNvPr id="258" name="Google Shape;258;p27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</p:txBody>
      </p:sp>
      <p:sp>
        <p:nvSpPr>
          <p:cNvPr id="259" name="Google Shape;259;p27"/>
          <p:cNvSpPr txBox="1"/>
          <p:nvPr>
            <p:ph idx="3" type="body"/>
          </p:nvPr>
        </p:nvSpPr>
        <p:spPr>
          <a:xfrm>
            <a:off x="3017520" y="384048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Provides a secure channel for remote command-line access and file transfer</a:t>
            </a:r>
            <a:endParaRPr sz="1600"/>
          </a:p>
        </p:txBody>
      </p:sp>
      <p:sp>
        <p:nvSpPr>
          <p:cNvPr id="260" name="Google Shape;260;p27"/>
          <p:cNvSpPr txBox="1"/>
          <p:nvPr>
            <p:ph idx="4" type="body"/>
          </p:nvPr>
        </p:nvSpPr>
        <p:spPr>
          <a:xfrm>
            <a:off x="2103120" y="301752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 cryptographic network protocol for secure remote login to computer systems</a:t>
            </a:r>
            <a:endParaRPr/>
          </a:p>
        </p:txBody>
      </p:sp>
      <p:sp>
        <p:nvSpPr>
          <p:cNvPr id="261" name="Google Shape;261;p27"/>
          <p:cNvSpPr txBox="1"/>
          <p:nvPr>
            <p:ph idx="6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420"/>
              <a:t>What is Secure Shell?</a:t>
            </a:r>
            <a:endParaRPr sz="1420"/>
          </a:p>
        </p:txBody>
      </p:sp>
      <p:sp>
        <p:nvSpPr>
          <p:cNvPr id="262" name="Google Shape;262;p27"/>
          <p:cNvSpPr txBox="1"/>
          <p:nvPr>
            <p:ph idx="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Enables secure remote access to cloud servers and virtual machines</a:t>
            </a:r>
            <a:endParaRPr sz="2600"/>
          </a:p>
        </p:txBody>
      </p:sp>
      <p:sp>
        <p:nvSpPr>
          <p:cNvPr id="268" name="Google Shape;268;p28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Allows for secure execution of automated scripts on cloud resources</a:t>
            </a:r>
            <a:endParaRPr sz="2400"/>
          </a:p>
        </p:txBody>
      </p:sp>
      <p:sp>
        <p:nvSpPr>
          <p:cNvPr id="269" name="Google Shape;269;p28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</p:txBody>
      </p:sp>
      <p:sp>
        <p:nvSpPr>
          <p:cNvPr id="270" name="Google Shape;270;p28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Facilitates secure deployment and configuration of cloud infrastructure</a:t>
            </a:r>
            <a:endParaRPr sz="2300"/>
          </a:p>
        </p:txBody>
      </p:sp>
      <p:sp>
        <p:nvSpPr>
          <p:cNvPr id="271" name="Google Shape;271;p28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Secure Remote Access</a:t>
            </a:r>
            <a:endParaRPr sz="1600"/>
          </a:p>
        </p:txBody>
      </p:sp>
      <p:sp>
        <p:nvSpPr>
          <p:cNvPr id="272" name="Google Shape;272;p28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Configuration Management</a:t>
            </a:r>
            <a:endParaRPr sz="1700"/>
          </a:p>
        </p:txBody>
      </p:sp>
      <p:sp>
        <p:nvSpPr>
          <p:cNvPr id="273" name="Google Shape;273;p28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Automated Scripting</a:t>
            </a:r>
            <a:endParaRPr sz="1800"/>
          </a:p>
        </p:txBody>
      </p:sp>
      <p:sp>
        <p:nvSpPr>
          <p:cNvPr id="274" name="Google Shape;274;p28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275" name="Google Shape;275;p28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260"/>
              <a:t>Cloud Environment</a:t>
            </a:r>
            <a:endParaRPr sz="12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xC">
  <a:themeElements>
    <a:clrScheme name="Simple Light">
      <a:dk1>
        <a:srgbClr val="1D1D1D"/>
      </a:dk1>
      <a:lt1>
        <a:srgbClr val="FFFFF0"/>
      </a:lt1>
      <a:dk2>
        <a:srgbClr val="51BD85"/>
      </a:dk2>
      <a:lt2>
        <a:srgbClr val="FF6652"/>
      </a:lt2>
      <a:accent1>
        <a:srgbClr val="FFE534"/>
      </a:accent1>
      <a:accent2>
        <a:srgbClr val="FFBBDC"/>
      </a:accent2>
      <a:accent3>
        <a:srgbClr val="6AD2E6"/>
      </a:accent3>
      <a:accent4>
        <a:srgbClr val="DBC89F"/>
      </a:accent4>
      <a:accent5>
        <a:srgbClr val="D8E4D6"/>
      </a:accent5>
      <a:accent6>
        <a:srgbClr val="FFFFFF"/>
      </a:accent6>
      <a:hlink>
        <a:srgbClr val="6AD2E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